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Antonio Bold" charset="1" panose="02000803000000000000"/>
      <p:regular r:id="rId23"/>
    </p:embeddedFont>
    <p:embeddedFont>
      <p:font typeface="Antonio Bold Italics" charset="1" panose="02000803000000000000"/>
      <p:regular r:id="rId24"/>
    </p:embeddedFont>
    <p:embeddedFont>
      <p:font typeface="Canva Sans 1 Bold" charset="1" panose="020B08030305010401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14138" y="1642232"/>
            <a:ext cx="15259723" cy="5087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79"/>
              </a:lnSpc>
            </a:pPr>
            <a:r>
              <a:rPr lang="en-US" b="true" sz="9072">
                <a:solidFill>
                  <a:srgbClr val="F4F4F4"/>
                </a:solidFill>
                <a:latin typeface="Antonio Bold"/>
                <a:ea typeface="Antonio Bold"/>
                <a:cs typeface="Antonio Bold"/>
                <a:sym typeface="Antonio Bold"/>
              </a:rPr>
              <a:t>MACHINE LEARNING METHODS TO SURVEY VOCAL VARIETY IN A SUBURBAN RESIDENT POPULATION OF </a:t>
            </a:r>
            <a:r>
              <a:rPr lang="en-US" b="true" sz="9072" i="true">
                <a:solidFill>
                  <a:srgbClr val="F4F4F4"/>
                </a:solidFill>
                <a:latin typeface="Antonio Bold Italics"/>
                <a:ea typeface="Antonio Bold Italics"/>
                <a:cs typeface="Antonio Bold Italics"/>
                <a:sym typeface="Antonio Bold Italics"/>
              </a:rPr>
              <a:t>MELOSPIZA MELODIA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62862" y="6770822"/>
            <a:ext cx="9162276" cy="886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9"/>
              </a:lnSpc>
              <a:spcBef>
                <a:spcPct val="0"/>
              </a:spcBef>
            </a:pPr>
            <a:r>
              <a:rPr lang="en-US" b="true" sz="5149">
                <a:solidFill>
                  <a:srgbClr val="F4F4F4"/>
                </a:solidFill>
                <a:latin typeface="Antonio Bold"/>
                <a:ea typeface="Antonio Bold"/>
                <a:cs typeface="Antonio Bold"/>
                <a:sym typeface="Antonio Bold"/>
              </a:rPr>
              <a:t>VIDHUR PRABHU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MANUAL VERIFICATION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00277" y="5119816"/>
            <a:ext cx="5699130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95.29% ACCURACY (CHIRP VS. SONG)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464278" y="1217042"/>
            <a:ext cx="12102341" cy="9458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1493" y="2186531"/>
            <a:ext cx="5456913" cy="7071769"/>
            <a:chOff x="0" y="0"/>
            <a:chExt cx="1437212" cy="18625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37212" cy="1862524"/>
            </a:xfrm>
            <a:custGeom>
              <a:avLst/>
              <a:gdLst/>
              <a:ahLst/>
              <a:cxnLst/>
              <a:rect r="r" b="b" t="t" l="l"/>
              <a:pathLst>
                <a:path h="1862524" w="1437212">
                  <a:moveTo>
                    <a:pt x="49656" y="0"/>
                  </a:moveTo>
                  <a:lnTo>
                    <a:pt x="1387556" y="0"/>
                  </a:lnTo>
                  <a:cubicBezTo>
                    <a:pt x="1414980" y="0"/>
                    <a:pt x="1437212" y="22232"/>
                    <a:pt x="1437212" y="49656"/>
                  </a:cubicBezTo>
                  <a:lnTo>
                    <a:pt x="1437212" y="1812868"/>
                  </a:lnTo>
                  <a:cubicBezTo>
                    <a:pt x="1437212" y="1826037"/>
                    <a:pt x="1431980" y="1838667"/>
                    <a:pt x="1422668" y="1847980"/>
                  </a:cubicBezTo>
                  <a:cubicBezTo>
                    <a:pt x="1413356" y="1857292"/>
                    <a:pt x="1400726" y="1862524"/>
                    <a:pt x="1387556" y="1862524"/>
                  </a:cubicBezTo>
                  <a:lnTo>
                    <a:pt x="49656" y="1862524"/>
                  </a:lnTo>
                  <a:cubicBezTo>
                    <a:pt x="22232" y="1862524"/>
                    <a:pt x="0" y="1840292"/>
                    <a:pt x="0" y="1812868"/>
                  </a:cubicBezTo>
                  <a:lnTo>
                    <a:pt x="0" y="49656"/>
                  </a:lnTo>
                  <a:cubicBezTo>
                    <a:pt x="0" y="36486"/>
                    <a:pt x="5232" y="23856"/>
                    <a:pt x="14544" y="14544"/>
                  </a:cubicBezTo>
                  <a:cubicBezTo>
                    <a:pt x="23856" y="5232"/>
                    <a:pt x="36486" y="0"/>
                    <a:pt x="49656" y="0"/>
                  </a:cubicBezTo>
                  <a:close/>
                </a:path>
              </a:pathLst>
            </a:custGeom>
            <a:ln w="152400" cap="rnd">
              <a:solidFill>
                <a:srgbClr val="FFDE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37212" cy="1900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444911"/>
            <a:ext cx="4762500" cy="2945362"/>
          </a:xfrm>
          <a:custGeom>
            <a:avLst/>
            <a:gdLst/>
            <a:ahLst/>
            <a:cxnLst/>
            <a:rect r="r" b="b" t="t" l="l"/>
            <a:pathLst>
              <a:path h="2945362" w="4762500">
                <a:moveTo>
                  <a:pt x="0" y="0"/>
                </a:moveTo>
                <a:lnTo>
                  <a:pt x="4762500" y="0"/>
                </a:lnTo>
                <a:lnTo>
                  <a:pt x="4762500" y="2945361"/>
                </a:lnTo>
                <a:lnTo>
                  <a:pt x="0" y="2945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832334" y="2444911"/>
            <a:ext cx="4762500" cy="2945130"/>
          </a:xfrm>
          <a:custGeom>
            <a:avLst/>
            <a:gdLst/>
            <a:ahLst/>
            <a:cxnLst/>
            <a:rect r="r" b="b" t="t" l="l"/>
            <a:pathLst>
              <a:path h="2945130" w="4762500">
                <a:moveTo>
                  <a:pt x="0" y="0"/>
                </a:moveTo>
                <a:lnTo>
                  <a:pt x="4762500" y="0"/>
                </a:lnTo>
                <a:lnTo>
                  <a:pt x="4762500" y="2945130"/>
                </a:lnTo>
                <a:lnTo>
                  <a:pt x="0" y="2945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96" b="-70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35967" y="2444911"/>
            <a:ext cx="4762500" cy="2945362"/>
          </a:xfrm>
          <a:custGeom>
            <a:avLst/>
            <a:gdLst/>
            <a:ahLst/>
            <a:cxnLst/>
            <a:rect r="r" b="b" t="t" l="l"/>
            <a:pathLst>
              <a:path h="2945362" w="4762500">
                <a:moveTo>
                  <a:pt x="0" y="0"/>
                </a:moveTo>
                <a:lnTo>
                  <a:pt x="4762500" y="0"/>
                </a:lnTo>
                <a:lnTo>
                  <a:pt x="4762500" y="2945361"/>
                </a:lnTo>
                <a:lnTo>
                  <a:pt x="0" y="29453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6055450"/>
            <a:ext cx="4762500" cy="2924834"/>
          </a:xfrm>
          <a:custGeom>
            <a:avLst/>
            <a:gdLst/>
            <a:ahLst/>
            <a:cxnLst/>
            <a:rect r="r" b="b" t="t" l="l"/>
            <a:pathLst>
              <a:path h="2924834" w="4762500">
                <a:moveTo>
                  <a:pt x="0" y="0"/>
                </a:moveTo>
                <a:lnTo>
                  <a:pt x="4762500" y="0"/>
                </a:lnTo>
                <a:lnTo>
                  <a:pt x="4762500" y="2924834"/>
                </a:lnTo>
                <a:lnTo>
                  <a:pt x="0" y="29248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50" r="0" b="-35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35967" y="6055450"/>
            <a:ext cx="4762500" cy="2945362"/>
          </a:xfrm>
          <a:custGeom>
            <a:avLst/>
            <a:gdLst/>
            <a:ahLst/>
            <a:cxnLst/>
            <a:rect r="r" b="b" t="t" l="l"/>
            <a:pathLst>
              <a:path h="2945362" w="4762500">
                <a:moveTo>
                  <a:pt x="0" y="0"/>
                </a:moveTo>
                <a:lnTo>
                  <a:pt x="4762500" y="0"/>
                </a:lnTo>
                <a:lnTo>
                  <a:pt x="4762500" y="2945361"/>
                </a:lnTo>
                <a:lnTo>
                  <a:pt x="0" y="2945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REPRESENTATIVE CLIPS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91737" y="3130138"/>
            <a:ext cx="14504526" cy="6128162"/>
          </a:xfrm>
          <a:custGeom>
            <a:avLst/>
            <a:gdLst/>
            <a:ahLst/>
            <a:cxnLst/>
            <a:rect r="r" b="b" t="t" l="l"/>
            <a:pathLst>
              <a:path h="6128162" w="14504526">
                <a:moveTo>
                  <a:pt x="0" y="0"/>
                </a:moveTo>
                <a:lnTo>
                  <a:pt x="14504526" y="0"/>
                </a:lnTo>
                <a:lnTo>
                  <a:pt x="14504526" y="6128162"/>
                </a:lnTo>
                <a:lnTo>
                  <a:pt x="0" y="6128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RECORDING PERIOD VARIANCE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4209" y="2853377"/>
            <a:ext cx="15159582" cy="6404923"/>
          </a:xfrm>
          <a:custGeom>
            <a:avLst/>
            <a:gdLst/>
            <a:ahLst/>
            <a:cxnLst/>
            <a:rect r="r" b="b" t="t" l="l"/>
            <a:pathLst>
              <a:path h="6404923" w="15159582">
                <a:moveTo>
                  <a:pt x="0" y="0"/>
                </a:moveTo>
                <a:lnTo>
                  <a:pt x="15159582" y="0"/>
                </a:lnTo>
                <a:lnTo>
                  <a:pt x="15159582" y="6404923"/>
                </a:lnTo>
                <a:lnTo>
                  <a:pt x="0" y="6404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VOCALIZATIONS BY HOUR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58579" y="2917219"/>
            <a:ext cx="12432168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b="true" sz="4500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SONG SPARROW VOCALIZATIONS ARE LARGELY HOMOGENOUS WITHIN A RESIDENT (WINTER) POPULATION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11339" y="5786477"/>
            <a:ext cx="13126649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b="true" sz="4500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CHIRPS VARY SIGNIFICANTLY IN FREQUENCY AND SPEED WITHOUT PREFERENCE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95458" y="2438400"/>
            <a:ext cx="13697084" cy="529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b="true" sz="6000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MACHINE LEARNING PAIRED WITH PASSIVE ACOUSTIC MONITORING PROVIDES A USEFUL TOOL TO UNDERSTAND VOCALIZATIONS IN A SONGBIRD POPULATION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52306" y="1212333"/>
            <a:ext cx="10206619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MONITOR CULTURE DIVERGENCE ACROSS POPULATIONS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52306" y="3117940"/>
            <a:ext cx="13126649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TRACK VOCALIZATIONS AND SONG PREVALENCE ACROSS GENERATIONS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2306" y="5022940"/>
            <a:ext cx="10376832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UNDERSTAND ECOSYSTEM HEALTH AND INTERSPECIES DYNAMICS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2306" y="6927940"/>
            <a:ext cx="9359400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DELINEATE INDIVIDUAL TERRITORIES AND BOUNDARY SHIFTS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84316" y="965161"/>
            <a:ext cx="12519369" cy="8356679"/>
          </a:xfrm>
          <a:custGeom>
            <a:avLst/>
            <a:gdLst/>
            <a:ahLst/>
            <a:cxnLst/>
            <a:rect r="r" b="b" t="t" l="l"/>
            <a:pathLst>
              <a:path h="8356679" w="12519369">
                <a:moveTo>
                  <a:pt x="0" y="0"/>
                </a:moveTo>
                <a:lnTo>
                  <a:pt x="12519368" y="0"/>
                </a:lnTo>
                <a:lnTo>
                  <a:pt x="12519368" y="8356678"/>
                </a:lnTo>
                <a:lnTo>
                  <a:pt x="0" y="8356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84316" y="965161"/>
            <a:ext cx="12519369" cy="8356679"/>
          </a:xfrm>
          <a:custGeom>
            <a:avLst/>
            <a:gdLst/>
            <a:ahLst/>
            <a:cxnLst/>
            <a:rect r="r" b="b" t="t" l="l"/>
            <a:pathLst>
              <a:path h="8356679" w="12519369">
                <a:moveTo>
                  <a:pt x="0" y="0"/>
                </a:moveTo>
                <a:lnTo>
                  <a:pt x="12519368" y="0"/>
                </a:lnTo>
                <a:lnTo>
                  <a:pt x="12519368" y="8356678"/>
                </a:lnTo>
                <a:lnTo>
                  <a:pt x="0" y="8356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95458" y="3505200"/>
            <a:ext cx="13697084" cy="316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b="true" sz="6000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SURVEY AND UNDERSTAND THE VOCAL VARIETY IN A SINGLE POPULATION OF SONG SPARROW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Image with light effects"/>
          <p:cNvSpPr/>
          <p:nvPr/>
        </p:nvSpPr>
        <p:spPr>
          <a:xfrm flipH="false" flipV="false" rot="0">
            <a:off x="11568606" y="1876695"/>
            <a:ext cx="6588246" cy="7503531"/>
          </a:xfrm>
          <a:custGeom>
            <a:avLst/>
            <a:gdLst/>
            <a:ahLst/>
            <a:cxnLst/>
            <a:rect r="r" b="b" t="t" l="l"/>
            <a:pathLst>
              <a:path h="7503531" w="6588246">
                <a:moveTo>
                  <a:pt x="0" y="0"/>
                </a:moveTo>
                <a:lnTo>
                  <a:pt x="6588246" y="0"/>
                </a:lnTo>
                <a:lnTo>
                  <a:pt x="6588246" y="7503531"/>
                </a:lnTo>
                <a:lnTo>
                  <a:pt x="0" y="75035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5593" r="0" b="-3045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PASSIVE ACOUSTIC MONITORING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03822" y="2144843"/>
            <a:ext cx="9664784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SWIFTONE: TERRESTRIAL AUTONOMOUS RECORDING UNIT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94297" y="3784531"/>
            <a:ext cx="9300390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CONTINUOUS SCHEDULED RECORDING: 06:00 TO 20:00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94297" y="5422831"/>
            <a:ext cx="9300390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RECORDINGS FROM 1/29 TO 3/21 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b="true" sz="4500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392 HOURS PROCESSED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386150" y="9380226"/>
            <a:ext cx="5622005" cy="688696"/>
          </a:xfrm>
          <a:custGeom>
            <a:avLst/>
            <a:gdLst/>
            <a:ahLst/>
            <a:cxnLst/>
            <a:rect r="r" b="b" t="t" l="l"/>
            <a:pathLst>
              <a:path h="688696" w="5622005">
                <a:moveTo>
                  <a:pt x="0" y="0"/>
                </a:moveTo>
                <a:lnTo>
                  <a:pt x="5622005" y="0"/>
                </a:lnTo>
                <a:lnTo>
                  <a:pt x="5622005" y="688696"/>
                </a:lnTo>
                <a:lnTo>
                  <a:pt x="0" y="6886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56905"/>
            <a:ext cx="5689411" cy="7015076"/>
          </a:xfrm>
          <a:custGeom>
            <a:avLst/>
            <a:gdLst/>
            <a:ahLst/>
            <a:cxnLst/>
            <a:rect r="r" b="b" t="t" l="l"/>
            <a:pathLst>
              <a:path h="7015076" w="5689411">
                <a:moveTo>
                  <a:pt x="0" y="0"/>
                </a:moveTo>
                <a:lnTo>
                  <a:pt x="5689411" y="0"/>
                </a:lnTo>
                <a:lnTo>
                  <a:pt x="5689411" y="7015076"/>
                </a:lnTo>
                <a:lnTo>
                  <a:pt x="0" y="7015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767" r="0" b="-2541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64262" y="3374202"/>
            <a:ext cx="9565301" cy="5380482"/>
          </a:xfrm>
          <a:custGeom>
            <a:avLst/>
            <a:gdLst/>
            <a:ahLst/>
            <a:cxnLst/>
            <a:rect r="r" b="b" t="t" l="l"/>
            <a:pathLst>
              <a:path h="5380482" w="9565301">
                <a:moveTo>
                  <a:pt x="0" y="0"/>
                </a:moveTo>
                <a:lnTo>
                  <a:pt x="9565302" y="0"/>
                </a:lnTo>
                <a:lnTo>
                  <a:pt x="9565302" y="5380482"/>
                </a:lnTo>
                <a:lnTo>
                  <a:pt x="0" y="53804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581151" y="5090995"/>
            <a:ext cx="2243662" cy="2464496"/>
            <a:chOff x="0" y="0"/>
            <a:chExt cx="590923" cy="6490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0923" cy="649085"/>
            </a:xfrm>
            <a:custGeom>
              <a:avLst/>
              <a:gdLst/>
              <a:ahLst/>
              <a:cxnLst/>
              <a:rect r="r" b="b" t="t" l="l"/>
              <a:pathLst>
                <a:path h="649085" w="590923">
                  <a:moveTo>
                    <a:pt x="295462" y="0"/>
                  </a:moveTo>
                  <a:cubicBezTo>
                    <a:pt x="132283" y="0"/>
                    <a:pt x="0" y="145303"/>
                    <a:pt x="0" y="324543"/>
                  </a:cubicBezTo>
                  <a:cubicBezTo>
                    <a:pt x="0" y="503783"/>
                    <a:pt x="132283" y="649085"/>
                    <a:pt x="295462" y="649085"/>
                  </a:cubicBezTo>
                  <a:cubicBezTo>
                    <a:pt x="458641" y="649085"/>
                    <a:pt x="590923" y="503783"/>
                    <a:pt x="590923" y="324543"/>
                  </a:cubicBezTo>
                  <a:cubicBezTo>
                    <a:pt x="590923" y="145303"/>
                    <a:pt x="458641" y="0"/>
                    <a:pt x="295462" y="0"/>
                  </a:cubicBezTo>
                  <a:close/>
                </a:path>
              </a:pathLst>
            </a:custGeom>
            <a:ln w="123825" cap="sq">
              <a:solidFill>
                <a:srgbClr val="FFDE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55399" y="-15348"/>
              <a:ext cx="480125" cy="6035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PASSIVE ACOUSTIC MONITORING</a:t>
            </a:r>
          </a:p>
        </p:txBody>
      </p:sp>
      <p:sp>
        <p:nvSpPr>
          <p:cNvPr name="AutoShape 8" id="8"/>
          <p:cNvSpPr/>
          <p:nvPr/>
        </p:nvSpPr>
        <p:spPr>
          <a:xfrm>
            <a:off x="5515698" y="6304192"/>
            <a:ext cx="4652105" cy="19050"/>
          </a:xfrm>
          <a:prstGeom prst="line">
            <a:avLst/>
          </a:prstGeom>
          <a:ln cap="flat" w="171450">
            <a:solidFill>
              <a:srgbClr val="FFDE00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588223" y="8587223"/>
            <a:ext cx="1342154" cy="1342154"/>
          </a:xfrm>
          <a:custGeom>
            <a:avLst/>
            <a:gdLst/>
            <a:ahLst/>
            <a:cxnLst/>
            <a:rect r="r" b="b" t="t" l="l"/>
            <a:pathLst>
              <a:path h="1342154" w="1342154">
                <a:moveTo>
                  <a:pt x="0" y="0"/>
                </a:moveTo>
                <a:lnTo>
                  <a:pt x="1342154" y="0"/>
                </a:lnTo>
                <a:lnTo>
                  <a:pt x="1342154" y="1342154"/>
                </a:lnTo>
                <a:lnTo>
                  <a:pt x="0" y="1342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99999" y="3379302"/>
            <a:ext cx="6188001" cy="4122755"/>
          </a:xfrm>
          <a:custGeom>
            <a:avLst/>
            <a:gdLst/>
            <a:ahLst/>
            <a:cxnLst/>
            <a:rect r="r" b="b" t="t" l="l"/>
            <a:pathLst>
              <a:path h="4122755" w="6188001">
                <a:moveTo>
                  <a:pt x="0" y="0"/>
                </a:moveTo>
                <a:lnTo>
                  <a:pt x="6188001" y="0"/>
                </a:lnTo>
                <a:lnTo>
                  <a:pt x="6188001" y="4122756"/>
                </a:lnTo>
                <a:lnTo>
                  <a:pt x="0" y="4122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BIRDNET: SPECIES RECOGNITION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03822" y="2144843"/>
            <a:ext cx="12380725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DEEP LEARNING BIOACOUSTICS SOFTWARE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13347" y="2983230"/>
            <a:ext cx="9300390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IDENTIFIES BIRD SPECIES IN A GIVEN AUDIOFILE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13347" y="4621530"/>
            <a:ext cx="11075175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OUTPUT: SPECIES, START/END, CONFIDENCE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68462" y="5003731"/>
            <a:ext cx="10890838" cy="4356335"/>
          </a:xfrm>
          <a:custGeom>
            <a:avLst/>
            <a:gdLst/>
            <a:ahLst/>
            <a:cxnLst/>
            <a:rect r="r" b="b" t="t" l="l"/>
            <a:pathLst>
              <a:path h="4356335" w="10890838">
                <a:moveTo>
                  <a:pt x="0" y="0"/>
                </a:moveTo>
                <a:lnTo>
                  <a:pt x="10890838" y="0"/>
                </a:lnTo>
                <a:lnTo>
                  <a:pt x="10890838" y="4356335"/>
                </a:lnTo>
                <a:lnTo>
                  <a:pt x="0" y="435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FEATURIZING AUDIO THROUGH STFT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144843"/>
            <a:ext cx="12380725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SHORT-TIME FOURIER TRANSFORM: INTRODUCE FREQUENCY DIMENSION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784531"/>
            <a:ext cx="7645281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SPECTROGRAM: TIME VS. FREQUENCY VS. AMPLITUDE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12448" y="3860037"/>
            <a:ext cx="7167297" cy="5733838"/>
          </a:xfrm>
          <a:custGeom>
            <a:avLst/>
            <a:gdLst/>
            <a:ahLst/>
            <a:cxnLst/>
            <a:rect r="r" b="b" t="t" l="l"/>
            <a:pathLst>
              <a:path h="5733838" w="7167297">
                <a:moveTo>
                  <a:pt x="0" y="0"/>
                </a:moveTo>
                <a:lnTo>
                  <a:pt x="7167297" y="0"/>
                </a:lnTo>
                <a:lnTo>
                  <a:pt x="7167297" y="5733837"/>
                </a:lnTo>
                <a:lnTo>
                  <a:pt x="0" y="5733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HDBSCAN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00277" y="5422137"/>
            <a:ext cx="8236261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MEMBERSHIP CONFIDENCE: PROBABILITY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00277" y="2144843"/>
            <a:ext cx="9000016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GOAL: FIND HIGHER-DENSITY CLUSTERS IN NOISY DATASET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00277" y="3783837"/>
            <a:ext cx="6800924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NO PREDETERMINED K: NUMBER OF CLUSTERS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15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29910" y="750506"/>
            <a:ext cx="16828181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b="true" sz="6999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HDBSCAN RESULTS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658931" y="1685557"/>
            <a:ext cx="9309497" cy="766843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800277" y="3881474"/>
            <a:ext cx="7343723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IDENTIFIED 27 CLUSTERS (+1 UNCLASSIFIED)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00277" y="5519774"/>
            <a:ext cx="7090336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true">
                <a:solidFill>
                  <a:srgbClr val="F4F4F4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22/27 CLUSTERS SHOW ‘CHIRP’ VOCALIZATION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DAHKzWRw3SU</dc:identifier>
  <dcterms:modified xsi:type="dcterms:W3CDTF">2011-08-01T06:04:30Z</dcterms:modified>
  <cp:revision>1</cp:revision>
  <dc:title>FOM Song Sparrow Dialect Presentation</dc:title>
</cp:coreProperties>
</file>